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0"/>
  </p:notesMasterIdLst>
  <p:sldIdLst>
    <p:sldId id="267" r:id="rId5"/>
    <p:sldId id="292" r:id="rId6"/>
    <p:sldId id="291" r:id="rId7"/>
    <p:sldId id="290" r:id="rId8"/>
    <p:sldId id="276" r:id="rId9"/>
    <p:sldId id="293" r:id="rId10"/>
    <p:sldId id="295" r:id="rId11"/>
    <p:sldId id="279" r:id="rId12"/>
    <p:sldId id="280" r:id="rId13"/>
    <p:sldId id="281" r:id="rId14"/>
    <p:sldId id="283" r:id="rId15"/>
    <p:sldId id="285" r:id="rId16"/>
    <p:sldId id="286" r:id="rId17"/>
    <p:sldId id="284" r:id="rId18"/>
    <p:sldId id="289" r:id="rId19"/>
  </p:sldIdLst>
  <p:sldSz cx="12192000" cy="6858000"/>
  <p:notesSz cx="6858000" cy="9144000"/>
  <p:embeddedFontLst>
    <p:embeddedFont>
      <p:font typeface="Assistant" pitchFamily="2" charset="-79"/>
      <p:regular r:id="rId21"/>
      <p:bold r:id="rId22"/>
    </p:embeddedFont>
    <p:embeddedFont>
      <p:font typeface="Calibri" panose="020F0502020204030204" pitchFamily="34" charset="0"/>
      <p:regular r:id="rId23"/>
      <p:bold r:id="rId24"/>
      <p:italic r:id="rId25"/>
      <p:boldItalic r:id="rId26"/>
    </p:embeddedFont>
    <p:embeddedFont>
      <p:font typeface="Nunito"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6DAA5-B762-9B43-37FA-FB0EC8863EE2}" v="2" dt="2022-01-10T13:57:58.757"/>
    <p1510:client id="{376DD9D5-8854-E11A-2DA5-A3C612AF1732}" v="47" dt="2022-06-27T16:37:49.808"/>
    <p1510:client id="{3EF3B1E0-47B8-8A5E-8280-2A5197B00B4E}" v="24" dt="2023-03-27T13:23:38.773"/>
    <p1510:client id="{51994610-2F8C-0AF9-EAE8-D7937CE48A9C}" v="1849" dt="2022-06-27T18:58:04.885"/>
    <p1510:client id="{5842FF5A-70A3-576B-914D-4664A7E087AA}" v="4" dt="2022-05-19T07:21:34.483"/>
    <p1510:client id="{5C9481E8-8AFF-5C03-4AB1-0F8BF87D8BD9}" v="6" dt="2022-01-11T08:07:34.362"/>
    <p1510:client id="{62AA6878-4F15-6B73-5204-F7C696FAFADA}" v="54" dt="2022-06-27T16:41:59.284"/>
    <p1510:client id="{71CE1023-1106-4B65-87D6-16FB9AEC4406}" v="36" dt="2023-03-27T13:12:56.401"/>
    <p1510:client id="{8DAE0E62-8CA1-C9CC-B759-F88A5EF302A9}" v="79" dt="2023-03-29T12:59:03.215"/>
    <p1510:client id="{912D0372-9842-C263-50CE-7071E7139445}" v="232" dt="2022-11-15T15:04:00.936"/>
    <p1510:client id="{B0174DA4-3B08-0398-3CC7-DD561EE5772C}" v="266" dt="2023-03-27T13:45:07.427"/>
    <p1510:client id="{C5AA64F0-9BAD-6994-0618-47FBDDF3E4A2}" v="89" dt="2022-01-23T21:37:45.678"/>
    <p1510:client id="{F26DB524-394F-CCA3-425A-29A27C9E3156}" v="27" dt="2022-11-16T13:05:25.636"/>
    <p1510:client id="{F735EAF7-7F2F-6740-A315-C759C9B3F116}" v="213" dt="2022-01-10T15:50:14.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F0719-DF6E-4C9E-9ED1-78D869B23DB6}" type="datetimeFigureOut">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13452-5698-4AF7-95D7-889F04E2C0BB}" type="slidenum">
              <a:t>‹#›</a:t>
            </a:fld>
            <a:endParaRPr lang="en-US"/>
          </a:p>
        </p:txBody>
      </p:sp>
    </p:spTree>
    <p:extLst>
      <p:ext uri="{BB962C8B-B14F-4D97-AF65-F5344CB8AC3E}">
        <p14:creationId xmlns:p14="http://schemas.microsoft.com/office/powerpoint/2010/main" val="4292139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the eScience Center. We are a national center for digital expertise. We do two things: we help researchers develop the digital tools needed to perform high quality research. We also try and teach researchers how to build their own digital tools. You can see the projects we are involved with on our website. There you can also find information about open calls for projects.</a:t>
            </a:r>
          </a:p>
        </p:txBody>
      </p:sp>
      <p:sp>
        <p:nvSpPr>
          <p:cNvPr id="4" name="Slide Number Placeholder 3"/>
          <p:cNvSpPr>
            <a:spLocks noGrp="1"/>
          </p:cNvSpPr>
          <p:nvPr>
            <p:ph type="sldNum" sz="quarter" idx="5"/>
          </p:nvPr>
        </p:nvSpPr>
        <p:spPr/>
        <p:txBody>
          <a:bodyPr/>
          <a:lstStyle/>
          <a:p>
            <a:fld id="{CC9EAA72-94C8-4A5B-B7CB-201B6AF0E6DF}" type="slidenum">
              <a:rPr lang="en-US"/>
              <a:t>2</a:t>
            </a:fld>
            <a:endParaRPr lang="en-US"/>
          </a:p>
        </p:txBody>
      </p:sp>
    </p:spTree>
    <p:extLst>
      <p:ext uri="{BB962C8B-B14F-4D97-AF65-F5344CB8AC3E}">
        <p14:creationId xmlns:p14="http://schemas.microsoft.com/office/powerpoint/2010/main" val="400498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teach digital skills in as a part of our training </a:t>
            </a:r>
            <a:r>
              <a:rPr lang="en-US" err="1"/>
              <a:t>programme</a:t>
            </a:r>
            <a:r>
              <a:rPr lang="en-US"/>
              <a:t>. You are now in one of the workshops organized as a part of it. We organize many more workshops, which you can all find on the link listed on this slide. That link is also in the collaborative document. </a:t>
            </a:r>
          </a:p>
        </p:txBody>
      </p:sp>
      <p:sp>
        <p:nvSpPr>
          <p:cNvPr id="4" name="Slide Number Placeholder 3"/>
          <p:cNvSpPr>
            <a:spLocks noGrp="1"/>
          </p:cNvSpPr>
          <p:nvPr>
            <p:ph type="sldNum" sz="quarter" idx="5"/>
          </p:nvPr>
        </p:nvSpPr>
        <p:spPr/>
        <p:txBody>
          <a:bodyPr/>
          <a:lstStyle/>
          <a:p>
            <a:fld id="{CC9EAA72-94C8-4A5B-B7CB-201B6AF0E6DF}" type="slidenum">
              <a:rPr lang="en-US"/>
              <a:t>3</a:t>
            </a:fld>
            <a:endParaRPr lang="en-US"/>
          </a:p>
        </p:txBody>
      </p:sp>
    </p:spTree>
    <p:extLst>
      <p:ext uri="{BB962C8B-B14F-4D97-AF65-F5344CB8AC3E}">
        <p14:creationId xmlns:p14="http://schemas.microsoft.com/office/powerpoint/2010/main" val="3637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we have been a part in setting up a network of research software engineers in the Netherlands. You may not think of yourself as a research software engineer, but many of you are, if you are writing software as a part of your research. If you are interested in open science, reproducible science and developments in digital research tools, we recommend you check out the NL-RSE website. We organize meetups once every two months, where we try and recognize the awareness and scientific recognition of research software. </a:t>
            </a:r>
          </a:p>
        </p:txBody>
      </p:sp>
      <p:sp>
        <p:nvSpPr>
          <p:cNvPr id="4" name="Slide Number Placeholder 3"/>
          <p:cNvSpPr>
            <a:spLocks noGrp="1"/>
          </p:cNvSpPr>
          <p:nvPr>
            <p:ph type="sldNum" sz="quarter" idx="5"/>
          </p:nvPr>
        </p:nvSpPr>
        <p:spPr/>
        <p:txBody>
          <a:bodyPr/>
          <a:lstStyle/>
          <a:p>
            <a:fld id="{CC9EAA72-94C8-4A5B-B7CB-201B6AF0E6DF}" type="slidenum">
              <a:rPr lang="en-US"/>
              <a:t>4</a:t>
            </a:fld>
            <a:endParaRPr lang="en-US"/>
          </a:p>
        </p:txBody>
      </p:sp>
    </p:spTree>
    <p:extLst>
      <p:ext uri="{BB962C8B-B14F-4D97-AF65-F5344CB8AC3E}">
        <p14:creationId xmlns:p14="http://schemas.microsoft.com/office/powerpoint/2010/main" val="2120923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3/29/2023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www.esciencecenter.n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esciencecenter.n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esciencecenter.nl/digital-skill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esciencecenter.n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esciencecenter.nl/digital-skills" TargetMode="External"/><Relationship Id="rId4" Type="http://schemas.openxmlformats.org/officeDocument/2006/relationships/hyperlink" Target="https://www.nl-rse.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794486" y="1269173"/>
            <a:ext cx="8594077" cy="2356141"/>
          </a:xfrm>
        </p:spPr>
        <p:txBody>
          <a:bodyPr/>
          <a:lstStyle/>
          <a:p>
            <a:r>
              <a:rPr lang="en-US" sz="5400"/>
              <a:t>Introduction to Geospatial Raster and Vector Data with Python</a:t>
            </a:r>
            <a:endParaRPr lang="en-US"/>
          </a:p>
        </p:txBody>
      </p:sp>
      <p:sp>
        <p:nvSpPr>
          <p:cNvPr id="10" name="Titel 1">
            <a:extLst>
              <a:ext uri="{FF2B5EF4-FFF2-40B4-BE49-F238E27FC236}">
                <a16:creationId xmlns:a16="http://schemas.microsoft.com/office/drawing/2014/main" id="{3D0F51B3-2D81-844E-849E-E1B6E9C96E7D}"/>
              </a:ext>
            </a:extLst>
          </p:cNvPr>
          <p:cNvSpPr txBox="1">
            <a:spLocks/>
          </p:cNvSpPr>
          <p:nvPr/>
        </p:nvSpPr>
        <p:spPr>
          <a:xfrm>
            <a:off x="3194809" y="4064886"/>
            <a:ext cx="7095590" cy="7877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bg1"/>
                </a:solidFill>
                <a:latin typeface="+mj-lt"/>
                <a:ea typeface="+mj-ea"/>
                <a:cs typeface="+mj-cs"/>
              </a:defRPr>
            </a:lvl1pPr>
          </a:lstStyle>
          <a:p>
            <a:br>
              <a:rPr lang="en-US" sz="2400" b="0"/>
            </a:br>
            <a:r>
              <a:rPr lang="en-US" sz="2400" b="0"/>
              <a:t>Instructors: Francesco </a:t>
            </a:r>
            <a:r>
              <a:rPr lang="en-US" sz="2400" b="0" err="1"/>
              <a:t>Nattino</a:t>
            </a:r>
            <a:r>
              <a:rPr lang="en-US" sz="2400" b="0"/>
              <a:t>, Ou Ku</a:t>
            </a:r>
            <a:endParaRPr lang="en-US"/>
          </a:p>
        </p:txBody>
      </p:sp>
      <p:sp>
        <p:nvSpPr>
          <p:cNvPr id="3" name="Titel 1">
            <a:extLst>
              <a:ext uri="{FF2B5EF4-FFF2-40B4-BE49-F238E27FC236}">
                <a16:creationId xmlns:a16="http://schemas.microsoft.com/office/drawing/2014/main" id="{A6FA5433-79B1-5832-871B-998889F63002}"/>
              </a:ext>
            </a:extLst>
          </p:cNvPr>
          <p:cNvSpPr txBox="1">
            <a:spLocks/>
          </p:cNvSpPr>
          <p:nvPr/>
        </p:nvSpPr>
        <p:spPr>
          <a:xfrm>
            <a:off x="2485725" y="5038552"/>
            <a:ext cx="8524340" cy="7877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bg1"/>
                </a:solidFill>
                <a:latin typeface="+mj-lt"/>
                <a:ea typeface="+mj-ea"/>
                <a:cs typeface="+mj-cs"/>
              </a:defRPr>
            </a:lvl1pPr>
          </a:lstStyle>
          <a:p>
            <a:br>
              <a:rPr lang="en-US" sz="2400" b="0" dirty="0"/>
            </a:br>
            <a:r>
              <a:rPr lang="en-US" sz="2400" b="0" dirty="0"/>
              <a:t>March 30 - 31, 2023</a:t>
            </a:r>
            <a:endParaRPr lang="en-US" dirty="0"/>
          </a:p>
          <a:p>
            <a:r>
              <a:rPr lang="en-US" sz="2400" b="0" dirty="0"/>
              <a:t>ITC, University of Twente, Enschede</a:t>
            </a:r>
          </a:p>
        </p:txBody>
      </p:sp>
    </p:spTree>
    <p:extLst>
      <p:ext uri="{BB962C8B-B14F-4D97-AF65-F5344CB8AC3E}">
        <p14:creationId xmlns:p14="http://schemas.microsoft.com/office/powerpoint/2010/main" val="89151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AE2B74-8CFF-A590-242B-B9128CF9A46D}"/>
              </a:ext>
            </a:extLst>
          </p:cNvPr>
          <p:cNvSpPr>
            <a:spLocks noGrp="1"/>
          </p:cNvSpPr>
          <p:nvPr>
            <p:ph type="ctrTitle"/>
          </p:nvPr>
        </p:nvSpPr>
        <p:spPr>
          <a:xfrm>
            <a:off x="2026667" y="329817"/>
            <a:ext cx="7455613" cy="543560"/>
          </a:xfrm>
        </p:spPr>
        <p:txBody>
          <a:bodyPr/>
          <a:lstStyle/>
          <a:p>
            <a:pPr algn="l"/>
            <a:r>
              <a:rPr lang="en-US" sz="3000" b="0"/>
              <a:t>Vector data</a:t>
            </a:r>
          </a:p>
        </p:txBody>
      </p:sp>
      <p:sp>
        <p:nvSpPr>
          <p:cNvPr id="10" name="TextBox 9">
            <a:extLst>
              <a:ext uri="{FF2B5EF4-FFF2-40B4-BE49-F238E27FC236}">
                <a16:creationId xmlns:a16="http://schemas.microsoft.com/office/drawing/2014/main" id="{9D835481-745C-B8BC-9B35-B5C3486434FF}"/>
              </a:ext>
            </a:extLst>
          </p:cNvPr>
          <p:cNvSpPr txBox="1"/>
          <p:nvPr/>
        </p:nvSpPr>
        <p:spPr>
          <a:xfrm>
            <a:off x="5714328" y="1286128"/>
            <a:ext cx="635206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600">
                <a:ea typeface="+mn-lt"/>
                <a:cs typeface="+mn-lt"/>
              </a:rPr>
              <a:t>Vector objects are either:</a:t>
            </a:r>
            <a:endParaRPr lang="en-US">
              <a:ea typeface="+mn-lt"/>
              <a:cs typeface="+mn-lt"/>
            </a:endParaRPr>
          </a:p>
          <a:p>
            <a:pPr marL="800100" lvl="1" indent="-342900">
              <a:buFont typeface="Arial"/>
              <a:buChar char="•"/>
            </a:pPr>
            <a:r>
              <a:rPr lang="en-US" sz="3600">
                <a:ea typeface="+mn-lt"/>
                <a:cs typeface="+mn-lt"/>
              </a:rPr>
              <a:t>Points</a:t>
            </a:r>
          </a:p>
          <a:p>
            <a:pPr marL="800100" lvl="1" indent="-342900">
              <a:buFont typeface="Arial"/>
              <a:buChar char="•"/>
            </a:pPr>
            <a:r>
              <a:rPr lang="en-US" sz="3600">
                <a:ea typeface="+mn-lt"/>
                <a:cs typeface="+mn-lt"/>
              </a:rPr>
              <a:t>Lines </a:t>
            </a:r>
            <a:endParaRPr lang="en-US">
              <a:ea typeface="+mn-lt"/>
              <a:cs typeface="+mn-lt"/>
            </a:endParaRPr>
          </a:p>
          <a:p>
            <a:pPr marL="800100" lvl="1" indent="-342900">
              <a:buFont typeface="Arial"/>
              <a:buChar char="•"/>
            </a:pPr>
            <a:r>
              <a:rPr lang="en-US" sz="3600">
                <a:ea typeface="+mn-lt"/>
                <a:cs typeface="+mn-lt"/>
              </a:rPr>
              <a:t>Polygons</a:t>
            </a:r>
            <a:endParaRPr lang="en-US">
              <a:ea typeface="+mn-lt"/>
              <a:cs typeface="+mn-lt"/>
            </a:endParaRPr>
          </a:p>
          <a:p>
            <a:pPr marL="342900" indent="-342900">
              <a:buFont typeface="Arial"/>
              <a:buChar char="•"/>
            </a:pPr>
            <a:r>
              <a:rPr lang="en-US" sz="3600">
                <a:ea typeface="+mn-lt"/>
                <a:cs typeface="+mn-lt"/>
              </a:rPr>
              <a:t>Represent specific feature on Earth's surface</a:t>
            </a:r>
          </a:p>
          <a:p>
            <a:pPr marL="342900" indent="-342900">
              <a:buFont typeface="Arial"/>
              <a:buChar char="•"/>
            </a:pPr>
            <a:r>
              <a:rPr lang="en-US" sz="3600">
                <a:cs typeface="Assistant"/>
              </a:rPr>
              <a:t>Contain attributes of the features</a:t>
            </a:r>
          </a:p>
        </p:txBody>
      </p:sp>
      <p:pic>
        <p:nvPicPr>
          <p:cNvPr id="2" name="Picture 2" descr="A picture containing diagram&#10;&#10;Description automatically generated">
            <a:extLst>
              <a:ext uri="{FF2B5EF4-FFF2-40B4-BE49-F238E27FC236}">
                <a16:creationId xmlns:a16="http://schemas.microsoft.com/office/drawing/2014/main" id="{8B102BA5-0BFB-9FA7-B455-8B5DA4AC78AE}"/>
              </a:ext>
            </a:extLst>
          </p:cNvPr>
          <p:cNvPicPr>
            <a:picLocks noChangeAspect="1"/>
          </p:cNvPicPr>
          <p:nvPr/>
        </p:nvPicPr>
        <p:blipFill>
          <a:blip r:embed="rId2"/>
          <a:stretch>
            <a:fillRect/>
          </a:stretch>
        </p:blipFill>
        <p:spPr>
          <a:xfrm>
            <a:off x="924838" y="1280925"/>
            <a:ext cx="4726487" cy="4786754"/>
          </a:xfrm>
          <a:prstGeom prst="rect">
            <a:avLst/>
          </a:prstGeom>
        </p:spPr>
      </p:pic>
    </p:spTree>
    <p:extLst>
      <p:ext uri="{BB962C8B-B14F-4D97-AF65-F5344CB8AC3E}">
        <p14:creationId xmlns:p14="http://schemas.microsoft.com/office/powerpoint/2010/main" val="887003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FDBDC2E0-B7F1-E73A-31A7-B79F18A99108}"/>
              </a:ext>
            </a:extLst>
          </p:cNvPr>
          <p:cNvPicPr>
            <a:picLocks noChangeAspect="1"/>
          </p:cNvPicPr>
          <p:nvPr/>
        </p:nvPicPr>
        <p:blipFill rotWithShape="1">
          <a:blip r:embed="rId2">
            <a:alphaModFix amt="50000"/>
          </a:blip>
          <a:srcRect t="1525" b="2731"/>
          <a:stretch/>
        </p:blipFill>
        <p:spPr>
          <a:xfrm>
            <a:off x="20" y="1"/>
            <a:ext cx="12191980" cy="6857999"/>
          </a:xfrm>
          <a:prstGeom prst="rect">
            <a:avLst/>
          </a:prstGeom>
        </p:spPr>
      </p:pic>
      <p:sp>
        <p:nvSpPr>
          <p:cNvPr id="2" name="Title 1">
            <a:extLst>
              <a:ext uri="{FF2B5EF4-FFF2-40B4-BE49-F238E27FC236}">
                <a16:creationId xmlns:a16="http://schemas.microsoft.com/office/drawing/2014/main" id="{E5ED54A8-AA33-6C70-1794-86D49EF150B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But wait ... </a:t>
            </a:r>
            <a:br>
              <a:rPr lang="en-US"/>
            </a:br>
            <a:r>
              <a:rPr lang="en-US">
                <a:solidFill>
                  <a:srgbClr val="FFFFFF"/>
                </a:solidFill>
              </a:rPr>
              <a:t>the Earth is not flat ...</a:t>
            </a:r>
          </a:p>
        </p:txBody>
      </p:sp>
    </p:spTree>
    <p:extLst>
      <p:ext uri="{BB962C8B-B14F-4D97-AF65-F5344CB8AC3E}">
        <p14:creationId xmlns:p14="http://schemas.microsoft.com/office/powerpoint/2010/main" val="168869176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AE2B74-8CFF-A590-242B-B9128CF9A46D}"/>
              </a:ext>
            </a:extLst>
          </p:cNvPr>
          <p:cNvSpPr>
            <a:spLocks noGrp="1"/>
          </p:cNvSpPr>
          <p:nvPr>
            <p:ph type="ctrTitle"/>
          </p:nvPr>
        </p:nvSpPr>
        <p:spPr>
          <a:xfrm>
            <a:off x="2026667" y="329817"/>
            <a:ext cx="7455613" cy="543560"/>
          </a:xfrm>
        </p:spPr>
        <p:txBody>
          <a:bodyPr/>
          <a:lstStyle/>
          <a:p>
            <a:pPr algn="l"/>
            <a:r>
              <a:rPr lang="en-US" sz="3000" b="0"/>
              <a:t>Coordinate Reference System (CRS)</a:t>
            </a:r>
          </a:p>
        </p:txBody>
      </p:sp>
      <p:sp>
        <p:nvSpPr>
          <p:cNvPr id="5" name="TextBox 4">
            <a:extLst>
              <a:ext uri="{FF2B5EF4-FFF2-40B4-BE49-F238E27FC236}">
                <a16:creationId xmlns:a16="http://schemas.microsoft.com/office/drawing/2014/main" id="{223E03DB-442C-F05F-4817-F6B65373F8B0}"/>
              </a:ext>
            </a:extLst>
          </p:cNvPr>
          <p:cNvSpPr txBox="1"/>
          <p:nvPr/>
        </p:nvSpPr>
        <p:spPr>
          <a:xfrm>
            <a:off x="1395142" y="2114871"/>
            <a:ext cx="87146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A CRS mainly contains :</a:t>
            </a:r>
            <a:endParaRPr lang="en-US" sz="3600">
              <a:cs typeface="Assistant"/>
            </a:endParaRPr>
          </a:p>
          <a:p>
            <a:pPr>
              <a:buChar char="•"/>
            </a:pPr>
            <a:r>
              <a:rPr lang="en-US" sz="3600" b="1"/>
              <a:t> Ellipsoid:</a:t>
            </a:r>
            <a:r>
              <a:rPr lang="en-US" sz="3600"/>
              <a:t> A model of the shape of the earth</a:t>
            </a:r>
            <a:endParaRPr lang="en-US" sz="3600">
              <a:cs typeface="Assistant"/>
            </a:endParaRPr>
          </a:p>
          <a:p>
            <a:pPr>
              <a:buChar char="•"/>
            </a:pPr>
            <a:r>
              <a:rPr lang="en-US" sz="3600" b="1"/>
              <a:t> Projection:</a:t>
            </a:r>
            <a:r>
              <a:rPr lang="en-US" sz="3600"/>
              <a:t> A mathematical transformation from a global earth to a flat surface. </a:t>
            </a:r>
            <a:endParaRPr lang="en-US" sz="3600">
              <a:cs typeface="Assistant"/>
            </a:endParaRPr>
          </a:p>
        </p:txBody>
      </p:sp>
    </p:spTree>
    <p:extLst>
      <p:ext uri="{BB962C8B-B14F-4D97-AF65-F5344CB8AC3E}">
        <p14:creationId xmlns:p14="http://schemas.microsoft.com/office/powerpoint/2010/main" val="200326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AE2B74-8CFF-A590-242B-B9128CF9A46D}"/>
              </a:ext>
            </a:extLst>
          </p:cNvPr>
          <p:cNvSpPr>
            <a:spLocks noGrp="1"/>
          </p:cNvSpPr>
          <p:nvPr>
            <p:ph type="ctrTitle"/>
          </p:nvPr>
        </p:nvSpPr>
        <p:spPr>
          <a:xfrm>
            <a:off x="2026667" y="329817"/>
            <a:ext cx="7455613" cy="543560"/>
          </a:xfrm>
        </p:spPr>
        <p:txBody>
          <a:bodyPr/>
          <a:lstStyle/>
          <a:p>
            <a:pPr algn="l"/>
            <a:r>
              <a:rPr lang="en-US" sz="3000" b="0"/>
              <a:t>Coordinate Reference System (CRS)</a:t>
            </a:r>
          </a:p>
        </p:txBody>
      </p:sp>
      <p:pic>
        <p:nvPicPr>
          <p:cNvPr id="3" name="Picture 3" descr="A picture containing oranges, fruit, marketplace, sale&#10;&#10;Description automatically generated">
            <a:extLst>
              <a:ext uri="{FF2B5EF4-FFF2-40B4-BE49-F238E27FC236}">
                <a16:creationId xmlns:a16="http://schemas.microsoft.com/office/drawing/2014/main" id="{312C6F39-C982-84F8-E271-7F119D99B4CC}"/>
              </a:ext>
            </a:extLst>
          </p:cNvPr>
          <p:cNvPicPr>
            <a:picLocks noChangeAspect="1"/>
          </p:cNvPicPr>
          <p:nvPr/>
        </p:nvPicPr>
        <p:blipFill>
          <a:blip r:embed="rId2"/>
          <a:stretch>
            <a:fillRect/>
          </a:stretch>
        </p:blipFill>
        <p:spPr>
          <a:xfrm>
            <a:off x="2124205" y="1289137"/>
            <a:ext cx="3246328" cy="4300602"/>
          </a:xfrm>
          <a:prstGeom prst="rect">
            <a:avLst/>
          </a:prstGeom>
        </p:spPr>
      </p:pic>
      <p:pic>
        <p:nvPicPr>
          <p:cNvPr id="4" name="Picture 4" descr="A picture containing fruit&#10;&#10;Description automatically generated">
            <a:extLst>
              <a:ext uri="{FF2B5EF4-FFF2-40B4-BE49-F238E27FC236}">
                <a16:creationId xmlns:a16="http://schemas.microsoft.com/office/drawing/2014/main" id="{B7E7F6A2-7358-D495-E1EC-2B7974D81B12}"/>
              </a:ext>
            </a:extLst>
          </p:cNvPr>
          <p:cNvPicPr>
            <a:picLocks noChangeAspect="1"/>
          </p:cNvPicPr>
          <p:nvPr/>
        </p:nvPicPr>
        <p:blipFill>
          <a:blip r:embed="rId3"/>
          <a:stretch>
            <a:fillRect/>
          </a:stretch>
        </p:blipFill>
        <p:spPr>
          <a:xfrm>
            <a:off x="6509359" y="1877315"/>
            <a:ext cx="4141939" cy="3113809"/>
          </a:xfrm>
          <a:prstGeom prst="rect">
            <a:avLst/>
          </a:prstGeom>
        </p:spPr>
      </p:pic>
      <p:sp>
        <p:nvSpPr>
          <p:cNvPr id="2" name="TextBox 1">
            <a:extLst>
              <a:ext uri="{FF2B5EF4-FFF2-40B4-BE49-F238E27FC236}">
                <a16:creationId xmlns:a16="http://schemas.microsoft.com/office/drawing/2014/main" id="{22C3925B-EF99-A6C3-D445-66490AB85BEC}"/>
              </a:ext>
            </a:extLst>
          </p:cNvPr>
          <p:cNvSpPr txBox="1"/>
          <p:nvPr/>
        </p:nvSpPr>
        <p:spPr>
          <a:xfrm>
            <a:off x="1572016" y="5684729"/>
            <a:ext cx="473692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Ellipsoid:</a:t>
            </a:r>
            <a:r>
              <a:rPr lang="en-US" sz="2000"/>
              <a:t> is Earth an orange? Or a lemon?</a:t>
            </a:r>
          </a:p>
        </p:txBody>
      </p:sp>
      <p:sp>
        <p:nvSpPr>
          <p:cNvPr id="5" name="TextBox 4">
            <a:extLst>
              <a:ext uri="{FF2B5EF4-FFF2-40B4-BE49-F238E27FC236}">
                <a16:creationId xmlns:a16="http://schemas.microsoft.com/office/drawing/2014/main" id="{28A3D21A-F72E-9868-96C8-E77B09233830}"/>
              </a:ext>
            </a:extLst>
          </p:cNvPr>
          <p:cNvSpPr txBox="1"/>
          <p:nvPr/>
        </p:nvSpPr>
        <p:spPr>
          <a:xfrm>
            <a:off x="6301751" y="5227470"/>
            <a:ext cx="473692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Projection:</a:t>
            </a:r>
            <a:endParaRPr lang="en-US" sz="2000"/>
          </a:p>
          <a:p>
            <a:pPr algn="ctr"/>
            <a:r>
              <a:rPr lang="en-US" sz="2000"/>
              <a:t>How can I peel this orange/lemon?</a:t>
            </a:r>
            <a:endParaRPr lang="en-US" sz="2000">
              <a:cs typeface="Assistant"/>
            </a:endParaRPr>
          </a:p>
        </p:txBody>
      </p:sp>
    </p:spTree>
    <p:extLst>
      <p:ext uri="{BB962C8B-B14F-4D97-AF65-F5344CB8AC3E}">
        <p14:creationId xmlns:p14="http://schemas.microsoft.com/office/powerpoint/2010/main" val="349917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B03CB9-0163-1C31-8C90-C7A639EC2AA2}"/>
              </a:ext>
            </a:extLst>
          </p:cNvPr>
          <p:cNvSpPr>
            <a:spLocks noGrp="1"/>
          </p:cNvSpPr>
          <p:nvPr>
            <p:ph type="ctrTitle"/>
          </p:nvPr>
        </p:nvSpPr>
        <p:spPr>
          <a:xfrm>
            <a:off x="1964037" y="361132"/>
            <a:ext cx="7455613" cy="543560"/>
          </a:xfrm>
        </p:spPr>
        <p:txBody>
          <a:bodyPr/>
          <a:lstStyle/>
          <a:p>
            <a:pPr algn="l"/>
            <a:r>
              <a:rPr lang="en-US" sz="3000" b="0"/>
              <a:t>Manipulate CRS info</a:t>
            </a:r>
          </a:p>
        </p:txBody>
      </p:sp>
      <p:sp>
        <p:nvSpPr>
          <p:cNvPr id="7" name="TextBox 6">
            <a:extLst>
              <a:ext uri="{FF2B5EF4-FFF2-40B4-BE49-F238E27FC236}">
                <a16:creationId xmlns:a16="http://schemas.microsoft.com/office/drawing/2014/main" id="{37BCF7AC-3A15-345F-5230-18274E02849B}"/>
              </a:ext>
            </a:extLst>
          </p:cNvPr>
          <p:cNvSpPr txBox="1"/>
          <p:nvPr/>
        </p:nvSpPr>
        <p:spPr>
          <a:xfrm>
            <a:off x="1509387" y="1603332"/>
            <a:ext cx="972646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Tx/>
              <a:buChar char="•"/>
            </a:pPr>
            <a:r>
              <a:rPr lang="en-US" sz="4400"/>
              <a:t> Store CRS info</a:t>
            </a:r>
            <a:endParaRPr lang="en-US" sz="2400"/>
          </a:p>
          <a:p>
            <a:pPr lvl="1">
              <a:buFontTx/>
              <a:buChar char="•"/>
            </a:pPr>
            <a:r>
              <a:rPr lang="en-US" sz="3600"/>
              <a:t> </a:t>
            </a:r>
            <a:r>
              <a:rPr lang="en-US" sz="3600" b="1"/>
              <a:t>EPSG </a:t>
            </a:r>
            <a:endParaRPr lang="en-US" sz="3600" b="1">
              <a:cs typeface="Assistant"/>
            </a:endParaRPr>
          </a:p>
          <a:p>
            <a:pPr lvl="1">
              <a:buFontTx/>
              <a:buChar char="•"/>
            </a:pPr>
            <a:r>
              <a:rPr lang="en-US" sz="3600"/>
              <a:t> Well-Known Text (WKT)</a:t>
            </a:r>
            <a:endParaRPr lang="en-US" sz="3600">
              <a:cs typeface="Assistant"/>
            </a:endParaRPr>
          </a:p>
          <a:p>
            <a:pPr lvl="1">
              <a:buFontTx/>
              <a:buChar char="•"/>
            </a:pPr>
            <a:r>
              <a:rPr lang="en-US" sz="3600"/>
              <a:t> PROJ</a:t>
            </a:r>
            <a:endParaRPr lang="en-US" sz="3600">
              <a:cs typeface="Assistant"/>
            </a:endParaRPr>
          </a:p>
          <a:p>
            <a:pPr>
              <a:buFontTx/>
              <a:buChar char="•"/>
            </a:pPr>
            <a:r>
              <a:rPr lang="en-US" sz="4400" b="1">
                <a:cs typeface="Assistant"/>
              </a:rPr>
              <a:t> </a:t>
            </a:r>
            <a:r>
              <a:rPr lang="en-US" sz="4400">
                <a:cs typeface="Assistant"/>
              </a:rPr>
              <a:t>Conversion between CRS:</a:t>
            </a:r>
            <a:endParaRPr lang="en-US" sz="3600"/>
          </a:p>
          <a:p>
            <a:pPr lvl="1">
              <a:buFontTx/>
              <a:buChar char="•"/>
            </a:pPr>
            <a:r>
              <a:rPr lang="en-US" sz="3600"/>
              <a:t> Geospatial Data Abstraction Library (GDAL)</a:t>
            </a:r>
            <a:endParaRPr lang="en-US" sz="3600">
              <a:cs typeface="Assistant"/>
            </a:endParaRPr>
          </a:p>
        </p:txBody>
      </p:sp>
    </p:spTree>
    <p:extLst>
      <p:ext uri="{BB962C8B-B14F-4D97-AF65-F5344CB8AC3E}">
        <p14:creationId xmlns:p14="http://schemas.microsoft.com/office/powerpoint/2010/main" val="3829314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B03CB9-0163-1C31-8C90-C7A639EC2AA2}"/>
              </a:ext>
            </a:extLst>
          </p:cNvPr>
          <p:cNvSpPr>
            <a:spLocks noGrp="1"/>
          </p:cNvSpPr>
          <p:nvPr>
            <p:ph type="ctrTitle"/>
          </p:nvPr>
        </p:nvSpPr>
        <p:spPr>
          <a:xfrm>
            <a:off x="1964037" y="361132"/>
            <a:ext cx="7455613" cy="543560"/>
          </a:xfrm>
        </p:spPr>
        <p:txBody>
          <a:bodyPr/>
          <a:lstStyle/>
          <a:p>
            <a:pPr algn="l"/>
            <a:r>
              <a:rPr lang="en-US" sz="3000" b="0">
                <a:ea typeface="+mj-lt"/>
                <a:cs typeface="+mj-lt"/>
              </a:rPr>
              <a:t>The Geospatial Landscape</a:t>
            </a:r>
            <a:endParaRPr lang="en-US"/>
          </a:p>
        </p:txBody>
      </p:sp>
      <p:sp>
        <p:nvSpPr>
          <p:cNvPr id="7" name="TextBox 6">
            <a:extLst>
              <a:ext uri="{FF2B5EF4-FFF2-40B4-BE49-F238E27FC236}">
                <a16:creationId xmlns:a16="http://schemas.microsoft.com/office/drawing/2014/main" id="{37BCF7AC-3A15-345F-5230-18274E02849B}"/>
              </a:ext>
            </a:extLst>
          </p:cNvPr>
          <p:cNvSpPr txBox="1"/>
          <p:nvPr/>
        </p:nvSpPr>
        <p:spPr>
          <a:xfrm>
            <a:off x="768112" y="1574348"/>
            <a:ext cx="109964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t>Open satellite data access: </a:t>
            </a:r>
            <a:r>
              <a:rPr lang="en-US" sz="3600" b="1" i="1" err="1"/>
              <a:t>pystac</a:t>
            </a:r>
            <a:r>
              <a:rPr lang="en-US" sz="3600" b="1" i="1" err="1">
                <a:cs typeface="Assistant"/>
              </a:rPr>
              <a:t>_client</a:t>
            </a:r>
            <a:r>
              <a:rPr lang="en-US" sz="3600">
                <a:cs typeface="Assistant"/>
              </a:rPr>
              <a:t>, </a:t>
            </a:r>
            <a:r>
              <a:rPr lang="en-US" sz="3600" b="1" i="1" err="1">
                <a:cs typeface="Assistant"/>
              </a:rPr>
              <a:t>pystac</a:t>
            </a:r>
            <a:r>
              <a:rPr lang="en-US" sz="3600" i="1">
                <a:cs typeface="Assistant"/>
              </a:rPr>
              <a:t> </a:t>
            </a:r>
            <a:r>
              <a:rPr lang="en-US" sz="3600">
                <a:cs typeface="Assistant"/>
              </a:rPr>
              <a:t> </a:t>
            </a:r>
            <a:endParaRPr lang="en-US">
              <a:cs typeface="Assistant"/>
            </a:endParaRPr>
          </a:p>
          <a:p>
            <a:pPr marL="571500" indent="-571500">
              <a:buFont typeface="Arial"/>
              <a:buChar char="•"/>
            </a:pPr>
            <a:r>
              <a:rPr lang="en-US" sz="3600">
                <a:cs typeface="Assistant"/>
              </a:rPr>
              <a:t>Work with raster: </a:t>
            </a:r>
            <a:r>
              <a:rPr lang="en-US" sz="3600" b="1" i="1" err="1">
                <a:cs typeface="Assistant"/>
              </a:rPr>
              <a:t>rioxarray</a:t>
            </a:r>
            <a:r>
              <a:rPr lang="en-US" sz="3600" b="1" i="1">
                <a:cs typeface="Assistant"/>
              </a:rPr>
              <a:t>,  </a:t>
            </a:r>
            <a:r>
              <a:rPr lang="en-US" sz="3600" b="1" i="1" err="1">
                <a:cs typeface="Assistant"/>
              </a:rPr>
              <a:t>xarray</a:t>
            </a:r>
            <a:r>
              <a:rPr lang="en-US" sz="3600" b="1" i="1">
                <a:cs typeface="Assistant"/>
              </a:rPr>
              <a:t>-spatial</a:t>
            </a:r>
          </a:p>
          <a:p>
            <a:pPr marL="571500" indent="-571500">
              <a:buFont typeface="Arial"/>
              <a:buChar char="•"/>
            </a:pPr>
            <a:r>
              <a:rPr lang="en-US" sz="3600">
                <a:cs typeface="Assistant"/>
              </a:rPr>
              <a:t>Work with vector:</a:t>
            </a:r>
            <a:r>
              <a:rPr lang="en-US" sz="3600" b="1">
                <a:cs typeface="Assistant"/>
              </a:rPr>
              <a:t> </a:t>
            </a:r>
            <a:r>
              <a:rPr lang="en-US" sz="3600" b="1" i="1" err="1">
                <a:cs typeface="Assistant"/>
              </a:rPr>
              <a:t>geopandas</a:t>
            </a:r>
            <a:endParaRPr lang="en-US" sz="3600" b="1" i="1">
              <a:cs typeface="Assistant"/>
            </a:endParaRPr>
          </a:p>
        </p:txBody>
      </p:sp>
      <p:pic>
        <p:nvPicPr>
          <p:cNvPr id="2" name="Picture 2" descr="Logo&#10;&#10;Description automatically generated">
            <a:extLst>
              <a:ext uri="{FF2B5EF4-FFF2-40B4-BE49-F238E27FC236}">
                <a16:creationId xmlns:a16="http://schemas.microsoft.com/office/drawing/2014/main" id="{2DBFF65B-E297-BF0B-BA15-D5E2A20F68DB}"/>
              </a:ext>
            </a:extLst>
          </p:cNvPr>
          <p:cNvPicPr>
            <a:picLocks noChangeAspect="1"/>
          </p:cNvPicPr>
          <p:nvPr/>
        </p:nvPicPr>
        <p:blipFill>
          <a:blip r:embed="rId2"/>
          <a:stretch>
            <a:fillRect/>
          </a:stretch>
        </p:blipFill>
        <p:spPr>
          <a:xfrm>
            <a:off x="1558343" y="4465798"/>
            <a:ext cx="2303172" cy="1092461"/>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4C979CAF-3A2E-F95E-2769-55A964EF13A0}"/>
              </a:ext>
            </a:extLst>
          </p:cNvPr>
          <p:cNvPicPr>
            <a:picLocks noChangeAspect="1"/>
          </p:cNvPicPr>
          <p:nvPr/>
        </p:nvPicPr>
        <p:blipFill>
          <a:blip r:embed="rId3"/>
          <a:stretch>
            <a:fillRect/>
          </a:stretch>
        </p:blipFill>
        <p:spPr>
          <a:xfrm>
            <a:off x="4252174" y="4697570"/>
            <a:ext cx="1841679" cy="1841679"/>
          </a:xfrm>
          <a:prstGeom prst="rect">
            <a:avLst/>
          </a:prstGeom>
        </p:spPr>
      </p:pic>
      <p:pic>
        <p:nvPicPr>
          <p:cNvPr id="4" name="Picture 5" descr="Logo, company name&#10;&#10;Description automatically generated">
            <a:extLst>
              <a:ext uri="{FF2B5EF4-FFF2-40B4-BE49-F238E27FC236}">
                <a16:creationId xmlns:a16="http://schemas.microsoft.com/office/drawing/2014/main" id="{A26273EC-3E00-1551-A68A-52285A1D42EB}"/>
              </a:ext>
            </a:extLst>
          </p:cNvPr>
          <p:cNvPicPr>
            <a:picLocks noChangeAspect="1"/>
          </p:cNvPicPr>
          <p:nvPr/>
        </p:nvPicPr>
        <p:blipFill>
          <a:blip r:embed="rId4"/>
          <a:stretch>
            <a:fillRect/>
          </a:stretch>
        </p:blipFill>
        <p:spPr>
          <a:xfrm>
            <a:off x="6559639" y="4653952"/>
            <a:ext cx="3451538" cy="726885"/>
          </a:xfrm>
          <a:prstGeom prst="rect">
            <a:avLst/>
          </a:prstGeom>
        </p:spPr>
      </p:pic>
    </p:spTree>
    <p:extLst>
      <p:ext uri="{BB962C8B-B14F-4D97-AF65-F5344CB8AC3E}">
        <p14:creationId xmlns:p14="http://schemas.microsoft.com/office/powerpoint/2010/main" val="4143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1D48A-52A0-2846-87D6-E376FEDE1D61}"/>
              </a:ext>
            </a:extLst>
          </p:cNvPr>
          <p:cNvSpPr txBox="1"/>
          <p:nvPr/>
        </p:nvSpPr>
        <p:spPr>
          <a:xfrm>
            <a:off x="213173" y="639519"/>
            <a:ext cx="2036363" cy="276999"/>
          </a:xfrm>
          <a:prstGeom prst="rect">
            <a:avLst/>
          </a:prstGeom>
          <a:noFill/>
        </p:spPr>
        <p:txBody>
          <a:bodyPr wrap="square" rtlCol="0">
            <a:spAutoFit/>
          </a:bodyPr>
          <a:lstStyle/>
          <a:p>
            <a:r>
              <a:rPr lang="en-NL" sz="1200" b="1">
                <a:latin typeface="+mj-lt"/>
              </a:rPr>
              <a:t>Digital skills</a:t>
            </a:r>
          </a:p>
        </p:txBody>
      </p:sp>
      <p:sp>
        <p:nvSpPr>
          <p:cNvPr id="5" name="Rounded Rectangle 4">
            <a:extLst>
              <a:ext uri="{FF2B5EF4-FFF2-40B4-BE49-F238E27FC236}">
                <a16:creationId xmlns:a16="http://schemas.microsoft.com/office/drawing/2014/main" id="{FF66C7B8-12C1-9244-966F-AFC3144E927B}"/>
              </a:ext>
            </a:extLst>
          </p:cNvPr>
          <p:cNvSpPr/>
          <p:nvPr/>
        </p:nvSpPr>
        <p:spPr>
          <a:xfrm>
            <a:off x="2845110" y="1065864"/>
            <a:ext cx="6501777" cy="1093915"/>
          </a:xfrm>
          <a:prstGeom prst="roundRect">
            <a:avLst>
              <a:gd name="adj"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2EA515F0-1028-7F48-BEC8-831D3454EA87}"/>
              </a:ext>
            </a:extLst>
          </p:cNvPr>
          <p:cNvSpPr txBox="1"/>
          <p:nvPr/>
        </p:nvSpPr>
        <p:spPr>
          <a:xfrm>
            <a:off x="3961463" y="1212711"/>
            <a:ext cx="4269070" cy="400110"/>
          </a:xfrm>
          <a:prstGeom prst="rect">
            <a:avLst/>
          </a:prstGeom>
          <a:noFill/>
        </p:spPr>
        <p:txBody>
          <a:bodyPr wrap="square" rtlCol="0">
            <a:spAutoFit/>
          </a:bodyPr>
          <a:lstStyle/>
          <a:p>
            <a:pPr algn="ctr"/>
            <a:r>
              <a:rPr lang="en-NL" sz="2000" b="1">
                <a:solidFill>
                  <a:schemeClr val="bg1"/>
                </a:solidFill>
                <a:latin typeface="+mj-lt"/>
              </a:rPr>
              <a:t>Who we are</a:t>
            </a:r>
          </a:p>
        </p:txBody>
      </p:sp>
      <p:sp>
        <p:nvSpPr>
          <p:cNvPr id="12" name="TextBox 11">
            <a:extLst>
              <a:ext uri="{FF2B5EF4-FFF2-40B4-BE49-F238E27FC236}">
                <a16:creationId xmlns:a16="http://schemas.microsoft.com/office/drawing/2014/main" id="{107D2A7F-FA52-AA45-821F-5BBA728D5AFA}"/>
              </a:ext>
            </a:extLst>
          </p:cNvPr>
          <p:cNvSpPr txBox="1"/>
          <p:nvPr/>
        </p:nvSpPr>
        <p:spPr>
          <a:xfrm>
            <a:off x="3961463" y="1686245"/>
            <a:ext cx="4269070" cy="400110"/>
          </a:xfrm>
          <a:prstGeom prst="rect">
            <a:avLst/>
          </a:prstGeom>
          <a:noFill/>
        </p:spPr>
        <p:txBody>
          <a:bodyPr wrap="square" rtlCol="0">
            <a:spAutoFit/>
          </a:bodyPr>
          <a:lstStyle/>
          <a:p>
            <a:pPr algn="ctr"/>
            <a:r>
              <a:rPr lang="en-NL" sz="2000" b="1">
                <a:solidFill>
                  <a:schemeClr val="bg1"/>
                </a:solidFill>
                <a:latin typeface="+mj-lt"/>
                <a:hlinkClick r:id="rId3"/>
              </a:rPr>
              <a:t>https://www.esciencecenter.nl</a:t>
            </a:r>
            <a:endParaRPr lang="en-NL" sz="2000" b="1">
              <a:solidFill>
                <a:schemeClr val="bg1"/>
              </a:solidFill>
              <a:latin typeface="+mj-lt"/>
            </a:endParaRPr>
          </a:p>
        </p:txBody>
      </p:sp>
      <p:sp>
        <p:nvSpPr>
          <p:cNvPr id="2" name="TextBox 1">
            <a:extLst>
              <a:ext uri="{FF2B5EF4-FFF2-40B4-BE49-F238E27FC236}">
                <a16:creationId xmlns:a16="http://schemas.microsoft.com/office/drawing/2014/main" id="{35946E15-1555-6669-4A2B-62D0EBFD07BC}"/>
              </a:ext>
            </a:extLst>
          </p:cNvPr>
          <p:cNvSpPr txBox="1"/>
          <p:nvPr/>
        </p:nvSpPr>
        <p:spPr>
          <a:xfrm>
            <a:off x="3383845" y="2974623"/>
            <a:ext cx="5960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Nunito"/>
              </a:rPr>
              <a:t>Academic research, powered by pioneering software</a:t>
            </a:r>
          </a:p>
          <a:p>
            <a:r>
              <a:rPr lang="en-US"/>
              <a:t>We’re making sense of digital for science and scholarship</a:t>
            </a:r>
          </a:p>
          <a:p>
            <a:endParaRPr lang="en-US"/>
          </a:p>
          <a:p>
            <a:endParaRPr lang="en-US">
              <a:latin typeface="Nunito"/>
            </a:endParaRPr>
          </a:p>
        </p:txBody>
      </p:sp>
    </p:spTree>
    <p:extLst>
      <p:ext uri="{BB962C8B-B14F-4D97-AF65-F5344CB8AC3E}">
        <p14:creationId xmlns:p14="http://schemas.microsoft.com/office/powerpoint/2010/main" val="106783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1D48A-52A0-2846-87D6-E376FEDE1D61}"/>
              </a:ext>
            </a:extLst>
          </p:cNvPr>
          <p:cNvSpPr txBox="1"/>
          <p:nvPr/>
        </p:nvSpPr>
        <p:spPr>
          <a:xfrm>
            <a:off x="213173" y="639519"/>
            <a:ext cx="2036363" cy="276999"/>
          </a:xfrm>
          <a:prstGeom prst="rect">
            <a:avLst/>
          </a:prstGeom>
          <a:noFill/>
        </p:spPr>
        <p:txBody>
          <a:bodyPr wrap="square" rtlCol="0">
            <a:spAutoFit/>
          </a:bodyPr>
          <a:lstStyle/>
          <a:p>
            <a:r>
              <a:rPr lang="en-NL" sz="1200" b="1">
                <a:latin typeface="+mj-lt"/>
              </a:rPr>
              <a:t>Digital skills</a:t>
            </a:r>
          </a:p>
        </p:txBody>
      </p:sp>
      <p:sp>
        <p:nvSpPr>
          <p:cNvPr id="5" name="Rounded Rectangle 4">
            <a:extLst>
              <a:ext uri="{FF2B5EF4-FFF2-40B4-BE49-F238E27FC236}">
                <a16:creationId xmlns:a16="http://schemas.microsoft.com/office/drawing/2014/main" id="{FF66C7B8-12C1-9244-966F-AFC3144E927B}"/>
              </a:ext>
            </a:extLst>
          </p:cNvPr>
          <p:cNvSpPr/>
          <p:nvPr/>
        </p:nvSpPr>
        <p:spPr>
          <a:xfrm>
            <a:off x="2845110" y="1065864"/>
            <a:ext cx="6501777" cy="1093915"/>
          </a:xfrm>
          <a:prstGeom prst="roundRect">
            <a:avLst>
              <a:gd name="adj"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47F95C0B-FC21-F347-B709-6332C6C753E4}"/>
              </a:ext>
            </a:extLst>
          </p:cNvPr>
          <p:cNvSpPr/>
          <p:nvPr/>
        </p:nvSpPr>
        <p:spPr>
          <a:xfrm>
            <a:off x="2845110" y="2741797"/>
            <a:ext cx="6501777" cy="1093915"/>
          </a:xfrm>
          <a:prstGeom prst="roundRect">
            <a:avLst>
              <a:gd name="adj" fmla="val 5000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2EA515F0-1028-7F48-BEC8-831D3454EA87}"/>
              </a:ext>
            </a:extLst>
          </p:cNvPr>
          <p:cNvSpPr txBox="1"/>
          <p:nvPr/>
        </p:nvSpPr>
        <p:spPr>
          <a:xfrm>
            <a:off x="3961463" y="1212711"/>
            <a:ext cx="4269070" cy="400110"/>
          </a:xfrm>
          <a:prstGeom prst="rect">
            <a:avLst/>
          </a:prstGeom>
          <a:noFill/>
        </p:spPr>
        <p:txBody>
          <a:bodyPr wrap="square" rtlCol="0">
            <a:spAutoFit/>
          </a:bodyPr>
          <a:lstStyle/>
          <a:p>
            <a:pPr algn="ctr"/>
            <a:r>
              <a:rPr lang="en-NL" sz="2000" b="1">
                <a:solidFill>
                  <a:schemeClr val="bg1"/>
                </a:solidFill>
                <a:latin typeface="+mj-lt"/>
              </a:rPr>
              <a:t>Who we are</a:t>
            </a:r>
          </a:p>
        </p:txBody>
      </p:sp>
      <p:sp>
        <p:nvSpPr>
          <p:cNvPr id="10" name="TextBox 9">
            <a:extLst>
              <a:ext uri="{FF2B5EF4-FFF2-40B4-BE49-F238E27FC236}">
                <a16:creationId xmlns:a16="http://schemas.microsoft.com/office/drawing/2014/main" id="{9B2ACB64-3B67-8744-9912-F9C65AD47B44}"/>
              </a:ext>
            </a:extLst>
          </p:cNvPr>
          <p:cNvSpPr txBox="1"/>
          <p:nvPr/>
        </p:nvSpPr>
        <p:spPr>
          <a:xfrm>
            <a:off x="3961463" y="2888644"/>
            <a:ext cx="4269070" cy="400110"/>
          </a:xfrm>
          <a:prstGeom prst="rect">
            <a:avLst/>
          </a:prstGeom>
          <a:noFill/>
        </p:spPr>
        <p:txBody>
          <a:bodyPr wrap="square" rtlCol="0">
            <a:spAutoFit/>
          </a:bodyPr>
          <a:lstStyle/>
          <a:p>
            <a:pPr algn="ctr"/>
            <a:r>
              <a:rPr lang="en-NL" sz="2000" b="1">
                <a:solidFill>
                  <a:schemeClr val="bg1"/>
                </a:solidFill>
                <a:latin typeface="+mj-lt"/>
              </a:rPr>
              <a:t>Digital Skills Workshops</a:t>
            </a:r>
          </a:p>
        </p:txBody>
      </p:sp>
      <p:sp>
        <p:nvSpPr>
          <p:cNvPr id="12" name="TextBox 11">
            <a:extLst>
              <a:ext uri="{FF2B5EF4-FFF2-40B4-BE49-F238E27FC236}">
                <a16:creationId xmlns:a16="http://schemas.microsoft.com/office/drawing/2014/main" id="{107D2A7F-FA52-AA45-821F-5BBA728D5AFA}"/>
              </a:ext>
            </a:extLst>
          </p:cNvPr>
          <p:cNvSpPr txBox="1"/>
          <p:nvPr/>
        </p:nvSpPr>
        <p:spPr>
          <a:xfrm>
            <a:off x="3961463" y="1686245"/>
            <a:ext cx="4269070" cy="400110"/>
          </a:xfrm>
          <a:prstGeom prst="rect">
            <a:avLst/>
          </a:prstGeom>
          <a:noFill/>
        </p:spPr>
        <p:txBody>
          <a:bodyPr wrap="square" rtlCol="0">
            <a:spAutoFit/>
          </a:bodyPr>
          <a:lstStyle/>
          <a:p>
            <a:pPr algn="ctr"/>
            <a:r>
              <a:rPr lang="en-NL" sz="2000" b="1">
                <a:solidFill>
                  <a:schemeClr val="bg1"/>
                </a:solidFill>
                <a:latin typeface="+mj-lt"/>
                <a:hlinkClick r:id="rId3"/>
              </a:rPr>
              <a:t>https://www.esciencecenter.nl</a:t>
            </a:r>
            <a:endParaRPr lang="en-NL" sz="2000" b="1">
              <a:solidFill>
                <a:schemeClr val="bg1"/>
              </a:solidFill>
              <a:latin typeface="+mj-lt"/>
            </a:endParaRPr>
          </a:p>
        </p:txBody>
      </p:sp>
      <p:sp>
        <p:nvSpPr>
          <p:cNvPr id="13" name="TextBox 12">
            <a:extLst>
              <a:ext uri="{FF2B5EF4-FFF2-40B4-BE49-F238E27FC236}">
                <a16:creationId xmlns:a16="http://schemas.microsoft.com/office/drawing/2014/main" id="{C7FC6F22-F05A-AD4E-8AC5-EABEB431D0DC}"/>
              </a:ext>
            </a:extLst>
          </p:cNvPr>
          <p:cNvSpPr txBox="1"/>
          <p:nvPr/>
        </p:nvSpPr>
        <p:spPr>
          <a:xfrm>
            <a:off x="3102458" y="3362178"/>
            <a:ext cx="5987080" cy="400110"/>
          </a:xfrm>
          <a:prstGeom prst="rect">
            <a:avLst/>
          </a:prstGeom>
          <a:noFill/>
        </p:spPr>
        <p:txBody>
          <a:bodyPr wrap="square" lIns="91440" tIns="45720" rIns="91440" bIns="45720" rtlCol="0" anchor="t">
            <a:spAutoFit/>
          </a:bodyPr>
          <a:lstStyle/>
          <a:p>
            <a:pPr algn="ctr"/>
            <a:r>
              <a:rPr lang="en-US" sz="2000" b="1" dirty="0">
                <a:solidFill>
                  <a:schemeClr val="bg1"/>
                </a:solidFill>
                <a:latin typeface="Nunito"/>
                <a:ea typeface="+mn-lt"/>
                <a:cs typeface="+mn-lt"/>
                <a:hlinkClick r:id="rId4">
                  <a:extLst>
                    <a:ext uri="{A12FA001-AC4F-418D-AE19-62706E023703}">
                      <ahyp:hlinkClr xmlns:ahyp="http://schemas.microsoft.com/office/drawing/2018/hyperlinkcolor" val="tx"/>
                    </a:ext>
                  </a:extLst>
                </a:hlinkClick>
              </a:rPr>
              <a:t>https://www.esciencecenter.nl/digital-skills</a:t>
            </a:r>
            <a:endParaRPr lang="en-US" sz="2000" b="1" dirty="0">
              <a:solidFill>
                <a:schemeClr val="bg1"/>
              </a:solidFill>
              <a:latin typeface="Nunito"/>
              <a:cs typeface="Assistant"/>
            </a:endParaRPr>
          </a:p>
        </p:txBody>
      </p:sp>
      <p:sp>
        <p:nvSpPr>
          <p:cNvPr id="2" name="TextBox 1">
            <a:extLst>
              <a:ext uri="{FF2B5EF4-FFF2-40B4-BE49-F238E27FC236}">
                <a16:creationId xmlns:a16="http://schemas.microsoft.com/office/drawing/2014/main" id="{8BF1DFA7-865B-EF10-4EAD-B2C7D8F02FC3}"/>
              </a:ext>
            </a:extLst>
          </p:cNvPr>
          <p:cNvSpPr txBox="1"/>
          <p:nvPr/>
        </p:nvSpPr>
        <p:spPr>
          <a:xfrm>
            <a:off x="3651956" y="4103511"/>
            <a:ext cx="52690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Nunito"/>
              </a:rPr>
              <a:t>Checkout upcoming workshops and signup for the newsletter.</a:t>
            </a:r>
            <a:endParaRPr lang="en-US">
              <a:latin typeface="Assistant"/>
              <a:cs typeface="Assistant"/>
            </a:endParaRPr>
          </a:p>
        </p:txBody>
      </p:sp>
    </p:spTree>
    <p:extLst>
      <p:ext uri="{BB962C8B-B14F-4D97-AF65-F5344CB8AC3E}">
        <p14:creationId xmlns:p14="http://schemas.microsoft.com/office/powerpoint/2010/main" val="108887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C1D48A-52A0-2846-87D6-E376FEDE1D61}"/>
              </a:ext>
            </a:extLst>
          </p:cNvPr>
          <p:cNvSpPr txBox="1"/>
          <p:nvPr/>
        </p:nvSpPr>
        <p:spPr>
          <a:xfrm>
            <a:off x="213173" y="639519"/>
            <a:ext cx="2036363" cy="276999"/>
          </a:xfrm>
          <a:prstGeom prst="rect">
            <a:avLst/>
          </a:prstGeom>
          <a:noFill/>
        </p:spPr>
        <p:txBody>
          <a:bodyPr wrap="square" rtlCol="0">
            <a:spAutoFit/>
          </a:bodyPr>
          <a:lstStyle/>
          <a:p>
            <a:r>
              <a:rPr lang="en-NL" sz="1200" b="1">
                <a:latin typeface="+mj-lt"/>
              </a:rPr>
              <a:t>Digital skills</a:t>
            </a:r>
          </a:p>
        </p:txBody>
      </p:sp>
      <p:sp>
        <p:nvSpPr>
          <p:cNvPr id="5" name="Rounded Rectangle 4">
            <a:extLst>
              <a:ext uri="{FF2B5EF4-FFF2-40B4-BE49-F238E27FC236}">
                <a16:creationId xmlns:a16="http://schemas.microsoft.com/office/drawing/2014/main" id="{FF66C7B8-12C1-9244-966F-AFC3144E927B}"/>
              </a:ext>
            </a:extLst>
          </p:cNvPr>
          <p:cNvSpPr/>
          <p:nvPr/>
        </p:nvSpPr>
        <p:spPr>
          <a:xfrm>
            <a:off x="2845110" y="1065864"/>
            <a:ext cx="6501777" cy="1093915"/>
          </a:xfrm>
          <a:prstGeom prst="roundRect">
            <a:avLst>
              <a:gd name="adj" fmla="val 50000"/>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47F95C0B-FC21-F347-B709-6332C6C753E4}"/>
              </a:ext>
            </a:extLst>
          </p:cNvPr>
          <p:cNvSpPr/>
          <p:nvPr/>
        </p:nvSpPr>
        <p:spPr>
          <a:xfrm>
            <a:off x="2845110" y="2741797"/>
            <a:ext cx="6501777" cy="1093915"/>
          </a:xfrm>
          <a:prstGeom prst="roundRect">
            <a:avLst>
              <a:gd name="adj" fmla="val 5000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7" name="Rounded Rectangle 6">
            <a:extLst>
              <a:ext uri="{FF2B5EF4-FFF2-40B4-BE49-F238E27FC236}">
                <a16:creationId xmlns:a16="http://schemas.microsoft.com/office/drawing/2014/main" id="{BBA9698B-713A-EA43-9372-3EA28FCE4638}"/>
              </a:ext>
            </a:extLst>
          </p:cNvPr>
          <p:cNvSpPr/>
          <p:nvPr/>
        </p:nvSpPr>
        <p:spPr>
          <a:xfrm>
            <a:off x="2845110" y="4467283"/>
            <a:ext cx="6501777" cy="1093915"/>
          </a:xfrm>
          <a:prstGeom prst="roundRect">
            <a:avLst>
              <a:gd name="adj" fmla="val 5000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2EA515F0-1028-7F48-BEC8-831D3454EA87}"/>
              </a:ext>
            </a:extLst>
          </p:cNvPr>
          <p:cNvSpPr txBox="1"/>
          <p:nvPr/>
        </p:nvSpPr>
        <p:spPr>
          <a:xfrm>
            <a:off x="3961463" y="1212711"/>
            <a:ext cx="4269070" cy="400110"/>
          </a:xfrm>
          <a:prstGeom prst="rect">
            <a:avLst/>
          </a:prstGeom>
          <a:noFill/>
        </p:spPr>
        <p:txBody>
          <a:bodyPr wrap="square" rtlCol="0">
            <a:spAutoFit/>
          </a:bodyPr>
          <a:lstStyle/>
          <a:p>
            <a:pPr algn="ctr"/>
            <a:r>
              <a:rPr lang="en-NL" sz="2000" b="1">
                <a:solidFill>
                  <a:schemeClr val="bg1"/>
                </a:solidFill>
                <a:latin typeface="+mj-lt"/>
              </a:rPr>
              <a:t>Who we are</a:t>
            </a:r>
          </a:p>
        </p:txBody>
      </p:sp>
      <p:sp>
        <p:nvSpPr>
          <p:cNvPr id="10" name="TextBox 9">
            <a:extLst>
              <a:ext uri="{FF2B5EF4-FFF2-40B4-BE49-F238E27FC236}">
                <a16:creationId xmlns:a16="http://schemas.microsoft.com/office/drawing/2014/main" id="{9B2ACB64-3B67-8744-9912-F9C65AD47B44}"/>
              </a:ext>
            </a:extLst>
          </p:cNvPr>
          <p:cNvSpPr txBox="1"/>
          <p:nvPr/>
        </p:nvSpPr>
        <p:spPr>
          <a:xfrm>
            <a:off x="3961463" y="2888644"/>
            <a:ext cx="4269070" cy="400110"/>
          </a:xfrm>
          <a:prstGeom prst="rect">
            <a:avLst/>
          </a:prstGeom>
          <a:noFill/>
        </p:spPr>
        <p:txBody>
          <a:bodyPr wrap="square" rtlCol="0">
            <a:spAutoFit/>
          </a:bodyPr>
          <a:lstStyle/>
          <a:p>
            <a:pPr algn="ctr"/>
            <a:r>
              <a:rPr lang="en-NL" sz="2000" b="1">
                <a:solidFill>
                  <a:schemeClr val="bg1"/>
                </a:solidFill>
                <a:latin typeface="+mj-lt"/>
              </a:rPr>
              <a:t>Digital Skills Workshops</a:t>
            </a:r>
          </a:p>
        </p:txBody>
      </p:sp>
      <p:sp>
        <p:nvSpPr>
          <p:cNvPr id="11" name="TextBox 10">
            <a:extLst>
              <a:ext uri="{FF2B5EF4-FFF2-40B4-BE49-F238E27FC236}">
                <a16:creationId xmlns:a16="http://schemas.microsoft.com/office/drawing/2014/main" id="{C8E5F9E1-6380-0C48-B6FE-9E4B50161C72}"/>
              </a:ext>
            </a:extLst>
          </p:cNvPr>
          <p:cNvSpPr txBox="1"/>
          <p:nvPr/>
        </p:nvSpPr>
        <p:spPr>
          <a:xfrm>
            <a:off x="3961463" y="4614130"/>
            <a:ext cx="4269070" cy="400110"/>
          </a:xfrm>
          <a:prstGeom prst="rect">
            <a:avLst/>
          </a:prstGeom>
          <a:noFill/>
        </p:spPr>
        <p:txBody>
          <a:bodyPr wrap="square" rtlCol="0">
            <a:spAutoFit/>
          </a:bodyPr>
          <a:lstStyle/>
          <a:p>
            <a:pPr algn="ctr"/>
            <a:r>
              <a:rPr lang="en-NL" sz="2000" b="1">
                <a:latin typeface="+mj-lt"/>
              </a:rPr>
              <a:t>NL-RSE</a:t>
            </a:r>
          </a:p>
        </p:txBody>
      </p:sp>
      <p:sp>
        <p:nvSpPr>
          <p:cNvPr id="12" name="TextBox 11">
            <a:extLst>
              <a:ext uri="{FF2B5EF4-FFF2-40B4-BE49-F238E27FC236}">
                <a16:creationId xmlns:a16="http://schemas.microsoft.com/office/drawing/2014/main" id="{107D2A7F-FA52-AA45-821F-5BBA728D5AFA}"/>
              </a:ext>
            </a:extLst>
          </p:cNvPr>
          <p:cNvSpPr txBox="1"/>
          <p:nvPr/>
        </p:nvSpPr>
        <p:spPr>
          <a:xfrm>
            <a:off x="3961463" y="1686245"/>
            <a:ext cx="4269070" cy="400110"/>
          </a:xfrm>
          <a:prstGeom prst="rect">
            <a:avLst/>
          </a:prstGeom>
          <a:noFill/>
        </p:spPr>
        <p:txBody>
          <a:bodyPr wrap="square" rtlCol="0">
            <a:spAutoFit/>
          </a:bodyPr>
          <a:lstStyle/>
          <a:p>
            <a:pPr algn="ctr"/>
            <a:r>
              <a:rPr lang="en-NL" sz="2000" b="1">
                <a:solidFill>
                  <a:schemeClr val="bg1"/>
                </a:solidFill>
                <a:latin typeface="+mj-lt"/>
                <a:hlinkClick r:id="rId3"/>
              </a:rPr>
              <a:t>https://www.esciencecenter.nl</a:t>
            </a:r>
            <a:endParaRPr lang="en-NL" sz="2000" b="1">
              <a:solidFill>
                <a:schemeClr val="bg1"/>
              </a:solidFill>
              <a:latin typeface="+mj-lt"/>
            </a:endParaRPr>
          </a:p>
        </p:txBody>
      </p:sp>
      <p:sp>
        <p:nvSpPr>
          <p:cNvPr id="14" name="TextBox 13">
            <a:extLst>
              <a:ext uri="{FF2B5EF4-FFF2-40B4-BE49-F238E27FC236}">
                <a16:creationId xmlns:a16="http://schemas.microsoft.com/office/drawing/2014/main" id="{A7D8B93B-A93A-F840-9A7F-4FDC99346E1B}"/>
              </a:ext>
            </a:extLst>
          </p:cNvPr>
          <p:cNvSpPr txBox="1"/>
          <p:nvPr/>
        </p:nvSpPr>
        <p:spPr>
          <a:xfrm>
            <a:off x="3102458" y="5087664"/>
            <a:ext cx="5987080" cy="400110"/>
          </a:xfrm>
          <a:prstGeom prst="rect">
            <a:avLst/>
          </a:prstGeom>
          <a:noFill/>
        </p:spPr>
        <p:txBody>
          <a:bodyPr wrap="square" rtlCol="0">
            <a:spAutoFit/>
          </a:bodyPr>
          <a:lstStyle/>
          <a:p>
            <a:pPr algn="ctr"/>
            <a:r>
              <a:rPr lang="nl-NL" sz="2000" b="1">
                <a:latin typeface="+mj-lt"/>
                <a:hlinkClick r:id="rId4">
                  <a:extLst>
                    <a:ext uri="{A12FA001-AC4F-418D-AE19-62706E023703}">
                      <ahyp:hlinkClr xmlns:ahyp="http://schemas.microsoft.com/office/drawing/2018/hyperlinkcolor" val="tx"/>
                    </a:ext>
                  </a:extLst>
                </a:hlinkClick>
              </a:rPr>
              <a:t>https://www.nl-rse.org</a:t>
            </a:r>
            <a:endParaRPr lang="en-NL" sz="2000" b="1">
              <a:latin typeface="+mj-lt"/>
            </a:endParaRPr>
          </a:p>
        </p:txBody>
      </p:sp>
      <p:sp>
        <p:nvSpPr>
          <p:cNvPr id="2" name="TextBox 1">
            <a:extLst>
              <a:ext uri="{FF2B5EF4-FFF2-40B4-BE49-F238E27FC236}">
                <a16:creationId xmlns:a16="http://schemas.microsoft.com/office/drawing/2014/main" id="{1353CBE3-1D87-A18C-91DE-982DF3C08C74}"/>
              </a:ext>
            </a:extLst>
          </p:cNvPr>
          <p:cNvSpPr txBox="1"/>
          <p:nvPr/>
        </p:nvSpPr>
        <p:spPr>
          <a:xfrm>
            <a:off x="3397955" y="5740400"/>
            <a:ext cx="50856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Velour"/>
              </a:rPr>
              <a:t>Do you write software</a:t>
            </a:r>
            <a:br>
              <a:rPr lang="en-US" b="1">
                <a:latin typeface="Velour"/>
              </a:rPr>
            </a:br>
            <a:r>
              <a:rPr lang="en-US" b="1">
                <a:latin typeface="Velour"/>
              </a:rPr>
              <a:t>for your research? Join the community of 200+ Research Software Engineers!</a:t>
            </a:r>
          </a:p>
          <a:p>
            <a:endParaRPr lang="en-US"/>
          </a:p>
        </p:txBody>
      </p:sp>
      <p:sp>
        <p:nvSpPr>
          <p:cNvPr id="8" name="TextBox 7">
            <a:extLst>
              <a:ext uri="{FF2B5EF4-FFF2-40B4-BE49-F238E27FC236}">
                <a16:creationId xmlns:a16="http://schemas.microsoft.com/office/drawing/2014/main" id="{D8DE25DB-9183-B3C6-6BBE-462FA83C7A2C}"/>
              </a:ext>
            </a:extLst>
          </p:cNvPr>
          <p:cNvSpPr txBox="1"/>
          <p:nvPr/>
        </p:nvSpPr>
        <p:spPr>
          <a:xfrm>
            <a:off x="3102458" y="3362178"/>
            <a:ext cx="5987080" cy="400110"/>
          </a:xfrm>
          <a:prstGeom prst="rect">
            <a:avLst/>
          </a:prstGeom>
          <a:noFill/>
        </p:spPr>
        <p:txBody>
          <a:bodyPr wrap="square" lIns="91440" tIns="45720" rIns="91440" bIns="45720" rtlCol="0" anchor="t">
            <a:spAutoFit/>
          </a:bodyPr>
          <a:lstStyle/>
          <a:p>
            <a:pPr algn="ctr"/>
            <a:r>
              <a:rPr lang="en-US" sz="2000" b="1" dirty="0">
                <a:solidFill>
                  <a:schemeClr val="bg1"/>
                </a:solidFill>
                <a:latin typeface="Nunito"/>
                <a:ea typeface="+mn-lt"/>
                <a:cs typeface="+mn-lt"/>
                <a:hlinkClick r:id="rId5">
                  <a:extLst>
                    <a:ext uri="{A12FA001-AC4F-418D-AE19-62706E023703}">
                      <ahyp:hlinkClr xmlns:ahyp="http://schemas.microsoft.com/office/drawing/2018/hyperlinkcolor" val="tx"/>
                    </a:ext>
                  </a:extLst>
                </a:hlinkClick>
              </a:rPr>
              <a:t>https://www.esciencecenter.nl/digital-skills</a:t>
            </a:r>
            <a:endParaRPr lang="en-US" sz="2000" b="1" dirty="0">
              <a:solidFill>
                <a:schemeClr val="bg1"/>
              </a:solidFill>
              <a:latin typeface="Nunito"/>
              <a:cs typeface="Assistant"/>
            </a:endParaRPr>
          </a:p>
        </p:txBody>
      </p:sp>
    </p:spTree>
    <p:extLst>
      <p:ext uri="{BB962C8B-B14F-4D97-AF65-F5344CB8AC3E}">
        <p14:creationId xmlns:p14="http://schemas.microsoft.com/office/powerpoint/2010/main" val="3557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7F53-F88C-496C-A3E7-35B8EAB2067D}"/>
              </a:ext>
            </a:extLst>
          </p:cNvPr>
          <p:cNvSpPr>
            <a:spLocks noGrp="1"/>
          </p:cNvSpPr>
          <p:nvPr>
            <p:ph type="ctrTitle"/>
          </p:nvPr>
        </p:nvSpPr>
        <p:spPr>
          <a:xfrm>
            <a:off x="1942000" y="234567"/>
            <a:ext cx="7455613" cy="543560"/>
          </a:xfrm>
        </p:spPr>
        <p:txBody>
          <a:bodyPr/>
          <a:lstStyle/>
          <a:p>
            <a:pPr algn="l"/>
            <a:r>
              <a:rPr lang="en-US" sz="3000" b="0"/>
              <a:t>Schedule - Day 1</a:t>
            </a:r>
          </a:p>
        </p:txBody>
      </p:sp>
      <p:sp>
        <p:nvSpPr>
          <p:cNvPr id="3" name="TextBox 2">
            <a:extLst>
              <a:ext uri="{FF2B5EF4-FFF2-40B4-BE49-F238E27FC236}">
                <a16:creationId xmlns:a16="http://schemas.microsoft.com/office/drawing/2014/main" id="{EDDCEBBE-914D-7007-8690-FC491687D9C0}"/>
              </a:ext>
            </a:extLst>
          </p:cNvPr>
          <p:cNvSpPr txBox="1"/>
          <p:nvPr/>
        </p:nvSpPr>
        <p:spPr>
          <a:xfrm>
            <a:off x="595312" y="1984375"/>
            <a:ext cx="6299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mn-lt"/>
                <a:cs typeface="+mn-lt"/>
              </a:rPr>
              <a:t>09:30 Welcome</a:t>
            </a:r>
          </a:p>
          <a:p>
            <a:r>
              <a:rPr lang="en-US" sz="2800" b="1" dirty="0">
                <a:ea typeface="+mn-lt"/>
                <a:cs typeface="+mn-lt"/>
              </a:rPr>
              <a:t>09:45 Introduction</a:t>
            </a:r>
          </a:p>
          <a:p>
            <a:r>
              <a:rPr lang="en-US" sz="2800" b="1" dirty="0">
                <a:ea typeface="+mn-lt"/>
                <a:cs typeface="+mn-lt"/>
              </a:rPr>
              <a:t>10:00 Access satellite imagery</a:t>
            </a:r>
            <a:endParaRPr lang="en-US" sz="2800" b="1">
              <a:cs typeface="Assistant"/>
            </a:endParaRPr>
          </a:p>
          <a:p>
            <a:r>
              <a:rPr lang="en-US" sz="2800" b="1" dirty="0">
                <a:ea typeface="+mn-lt"/>
                <a:cs typeface="+mn-lt"/>
              </a:rPr>
              <a:t>11:00 Coffee break</a:t>
            </a:r>
            <a:endParaRPr lang="en-US" sz="2800" b="1">
              <a:cs typeface="Assistant"/>
            </a:endParaRPr>
          </a:p>
          <a:p>
            <a:r>
              <a:rPr lang="en-US" sz="2800" b="1" dirty="0">
                <a:ea typeface="+mn-lt"/>
                <a:cs typeface="+mn-lt"/>
              </a:rPr>
              <a:t>11:15 Read and visualize raster data</a:t>
            </a:r>
          </a:p>
          <a:p>
            <a:endParaRPr lang="en-US" sz="2800" b="1" dirty="0">
              <a:ea typeface="+mn-lt"/>
              <a:cs typeface="+mn-lt"/>
            </a:endParaRPr>
          </a:p>
          <a:p>
            <a:r>
              <a:rPr lang="en-US" sz="2800" b="1" dirty="0">
                <a:ea typeface="+mn-lt"/>
                <a:cs typeface="+mn-lt"/>
              </a:rPr>
              <a:t>12:30 Lunch break</a:t>
            </a:r>
          </a:p>
        </p:txBody>
      </p:sp>
      <p:sp>
        <p:nvSpPr>
          <p:cNvPr id="6" name="TextBox 5">
            <a:extLst>
              <a:ext uri="{FF2B5EF4-FFF2-40B4-BE49-F238E27FC236}">
                <a16:creationId xmlns:a16="http://schemas.microsoft.com/office/drawing/2014/main" id="{A8B7BBED-D9E0-7078-E4B2-707B5F2B4939}"/>
              </a:ext>
            </a:extLst>
          </p:cNvPr>
          <p:cNvSpPr txBox="1"/>
          <p:nvPr/>
        </p:nvSpPr>
        <p:spPr>
          <a:xfrm>
            <a:off x="6692900" y="1983316"/>
            <a:ext cx="5088276" cy="3114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Segoe UI"/>
              </a:rPr>
              <a:t>​13:30 Vector data in Python​</a:t>
            </a:r>
            <a:endParaRPr lang="en-US" sz="2800" b="1">
              <a:cs typeface="Assistant"/>
            </a:endParaRPr>
          </a:p>
          <a:p>
            <a:r>
              <a:rPr lang="en-US" sz="2800" b="1" dirty="0">
                <a:cs typeface="Segoe UI"/>
              </a:rPr>
              <a:t>14:30 Coffee </a:t>
            </a:r>
            <a:r>
              <a:rPr lang="en-US" sz="2800" b="1" dirty="0">
                <a:ea typeface="+mn-lt"/>
                <a:cs typeface="+mn-lt"/>
              </a:rPr>
              <a:t>break</a:t>
            </a:r>
          </a:p>
          <a:p>
            <a:r>
              <a:rPr lang="en-US" sz="2800" b="1" dirty="0">
                <a:ea typeface="+mn-lt"/>
                <a:cs typeface="Segoe UI"/>
              </a:rPr>
              <a:t>14:45</a:t>
            </a:r>
            <a:r>
              <a:rPr lang="en-US" sz="2800" b="1" dirty="0">
                <a:cs typeface="Segoe UI"/>
              </a:rPr>
              <a:t> Crop raster data</a:t>
            </a:r>
            <a:endParaRPr lang="en-US" sz="2800" b="1">
              <a:cs typeface="Assistant"/>
            </a:endParaRPr>
          </a:p>
          <a:p>
            <a:r>
              <a:rPr lang="en-US" sz="2800" b="1" dirty="0">
                <a:cs typeface="Segoe UI"/>
              </a:rPr>
              <a:t>15:45 Coffee break​</a:t>
            </a:r>
            <a:endParaRPr lang="en-US" sz="2800" b="1">
              <a:cs typeface="Assistant"/>
            </a:endParaRPr>
          </a:p>
          <a:p>
            <a:r>
              <a:rPr lang="en-US" sz="2800" b="1" dirty="0">
                <a:cs typeface="Segoe UI"/>
              </a:rPr>
              <a:t>16:00 Raster Calculations​</a:t>
            </a:r>
            <a:endParaRPr lang="en-US" sz="2800" b="1">
              <a:cs typeface="Assistant"/>
            </a:endParaRPr>
          </a:p>
          <a:p>
            <a:r>
              <a:rPr lang="en-US" sz="2800" b="1" dirty="0">
                <a:cs typeface="Segoe UI"/>
              </a:rPr>
              <a:t>16:45 Wrap-up​</a:t>
            </a:r>
          </a:p>
          <a:p>
            <a:r>
              <a:rPr lang="en-US" sz="2800" b="1" dirty="0">
                <a:cs typeface="Segoe UI"/>
              </a:rPr>
              <a:t>17:00 END</a:t>
            </a:r>
          </a:p>
        </p:txBody>
      </p:sp>
    </p:spTree>
    <p:extLst>
      <p:ext uri="{BB962C8B-B14F-4D97-AF65-F5344CB8AC3E}">
        <p14:creationId xmlns:p14="http://schemas.microsoft.com/office/powerpoint/2010/main" val="337440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7F53-F88C-496C-A3E7-35B8EAB2067D}"/>
              </a:ext>
            </a:extLst>
          </p:cNvPr>
          <p:cNvSpPr>
            <a:spLocks noGrp="1"/>
          </p:cNvSpPr>
          <p:nvPr>
            <p:ph type="ctrTitle"/>
          </p:nvPr>
        </p:nvSpPr>
        <p:spPr>
          <a:xfrm>
            <a:off x="1942000" y="234567"/>
            <a:ext cx="7455613" cy="543560"/>
          </a:xfrm>
        </p:spPr>
        <p:txBody>
          <a:bodyPr/>
          <a:lstStyle/>
          <a:p>
            <a:pPr algn="l"/>
            <a:r>
              <a:rPr lang="en-US" sz="3000" b="0"/>
              <a:t>Schedule </a:t>
            </a:r>
            <a:r>
              <a:rPr lang="en-US" sz="3000" b="0">
                <a:ea typeface="+mj-lt"/>
                <a:cs typeface="+mj-lt"/>
              </a:rPr>
              <a:t>- Day 2</a:t>
            </a:r>
            <a:endParaRPr lang="en-US"/>
          </a:p>
        </p:txBody>
      </p:sp>
      <p:sp>
        <p:nvSpPr>
          <p:cNvPr id="3" name="TextBox 1">
            <a:extLst>
              <a:ext uri="{FF2B5EF4-FFF2-40B4-BE49-F238E27FC236}">
                <a16:creationId xmlns:a16="http://schemas.microsoft.com/office/drawing/2014/main" id="{E466A45C-D9CF-EDDD-1BD4-335167919040}"/>
              </a:ext>
            </a:extLst>
          </p:cNvPr>
          <p:cNvSpPr txBox="1"/>
          <p:nvPr/>
        </p:nvSpPr>
        <p:spPr>
          <a:xfrm>
            <a:off x="2067983" y="2089151"/>
            <a:ext cx="8045449"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cs typeface="Segoe UI"/>
              </a:rPr>
              <a:t>09:15 Welcome</a:t>
            </a:r>
          </a:p>
          <a:p>
            <a:r>
              <a:rPr lang="en-US" sz="2800" b="1">
                <a:cs typeface="Segoe UI"/>
              </a:rPr>
              <a:t>09:30 Calculating Zonal Statistics on </a:t>
            </a:r>
            <a:r>
              <a:rPr lang="en-US" sz="2800" b="1" err="1">
                <a:cs typeface="Segoe UI"/>
              </a:rPr>
              <a:t>Rasters</a:t>
            </a:r>
            <a:r>
              <a:rPr lang="en-US" sz="2800" b="1">
                <a:cs typeface="Segoe UI"/>
              </a:rPr>
              <a:t>​</a:t>
            </a:r>
            <a:endParaRPr lang="en-US" sz="2800"/>
          </a:p>
          <a:p>
            <a:r>
              <a:rPr lang="en-US" sz="2800" b="1">
                <a:cs typeface="Segoe UI"/>
              </a:rPr>
              <a:t>10:45 Coffee break​</a:t>
            </a:r>
          </a:p>
          <a:p>
            <a:r>
              <a:rPr lang="en-US" sz="2800" b="1">
                <a:cs typeface="Segoe UI"/>
              </a:rPr>
              <a:t>11:00 Parallel raster computations using </a:t>
            </a:r>
            <a:r>
              <a:rPr lang="en-US" sz="2800" b="1" err="1">
                <a:cs typeface="Segoe UI"/>
              </a:rPr>
              <a:t>Dask</a:t>
            </a:r>
            <a:r>
              <a:rPr lang="en-US" sz="2800" b="1">
                <a:cs typeface="Segoe UI"/>
              </a:rPr>
              <a:t>​</a:t>
            </a:r>
          </a:p>
          <a:p>
            <a:r>
              <a:rPr lang="en-US" sz="2800" b="1">
                <a:cs typeface="Segoe UI"/>
              </a:rPr>
              <a:t>12:15 Wrap-up​</a:t>
            </a:r>
          </a:p>
          <a:p>
            <a:r>
              <a:rPr lang="en-US" sz="2800" b="1">
                <a:cs typeface="Segoe UI"/>
              </a:rPr>
              <a:t>12:30 END​</a:t>
            </a:r>
          </a:p>
        </p:txBody>
      </p:sp>
    </p:spTree>
    <p:extLst>
      <p:ext uri="{BB962C8B-B14F-4D97-AF65-F5344CB8AC3E}">
        <p14:creationId xmlns:p14="http://schemas.microsoft.com/office/powerpoint/2010/main" val="4225024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54A8-AA33-6C70-1794-86D49EF150B4}"/>
              </a:ext>
            </a:extLst>
          </p:cNvPr>
          <p:cNvSpPr>
            <a:spLocks noGrp="1"/>
          </p:cNvSpPr>
          <p:nvPr>
            <p:ph type="ctrTitle"/>
          </p:nvPr>
        </p:nvSpPr>
        <p:spPr>
          <a:xfrm>
            <a:off x="1286585" y="2529022"/>
            <a:ext cx="9629411" cy="1799040"/>
          </a:xfrm>
        </p:spPr>
        <p:txBody>
          <a:bodyPr/>
          <a:lstStyle/>
          <a:p>
            <a:r>
              <a:rPr lang="en-US"/>
              <a:t>tinyurl.com/2023-03-30-geospatial-python </a:t>
            </a:r>
          </a:p>
        </p:txBody>
      </p:sp>
    </p:spTree>
    <p:extLst>
      <p:ext uri="{BB962C8B-B14F-4D97-AF65-F5344CB8AC3E}">
        <p14:creationId xmlns:p14="http://schemas.microsoft.com/office/powerpoint/2010/main" val="2475181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54A8-AA33-6C70-1794-86D49EF150B4}"/>
              </a:ext>
            </a:extLst>
          </p:cNvPr>
          <p:cNvSpPr>
            <a:spLocks noGrp="1"/>
          </p:cNvSpPr>
          <p:nvPr>
            <p:ph type="ctrTitle"/>
          </p:nvPr>
        </p:nvSpPr>
        <p:spPr>
          <a:xfrm>
            <a:off x="238835" y="2539606"/>
            <a:ext cx="11714327" cy="1227540"/>
          </a:xfrm>
        </p:spPr>
        <p:txBody>
          <a:bodyPr/>
          <a:lstStyle/>
          <a:p>
            <a:r>
              <a:rPr lang="en-US"/>
              <a:t>Just a bit of background intro...</a:t>
            </a:r>
          </a:p>
        </p:txBody>
      </p:sp>
    </p:spTree>
    <p:extLst>
      <p:ext uri="{BB962C8B-B14F-4D97-AF65-F5344CB8AC3E}">
        <p14:creationId xmlns:p14="http://schemas.microsoft.com/office/powerpoint/2010/main" val="55077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39711A3C-5F10-AA87-A03A-0CB3D74D4F49}"/>
              </a:ext>
            </a:extLst>
          </p:cNvPr>
          <p:cNvPicPr>
            <a:picLocks noChangeAspect="1"/>
          </p:cNvPicPr>
          <p:nvPr/>
        </p:nvPicPr>
        <p:blipFill>
          <a:blip r:embed="rId2"/>
          <a:stretch>
            <a:fillRect/>
          </a:stretch>
        </p:blipFill>
        <p:spPr>
          <a:xfrm>
            <a:off x="197894" y="702495"/>
            <a:ext cx="6314364" cy="3474083"/>
          </a:xfrm>
          <a:prstGeom prst="rect">
            <a:avLst/>
          </a:prstGeom>
        </p:spPr>
      </p:pic>
      <p:sp>
        <p:nvSpPr>
          <p:cNvPr id="7" name="Title 1">
            <a:extLst>
              <a:ext uri="{FF2B5EF4-FFF2-40B4-BE49-F238E27FC236}">
                <a16:creationId xmlns:a16="http://schemas.microsoft.com/office/drawing/2014/main" id="{41AE2B74-8CFF-A590-242B-B9128CF9A46D}"/>
              </a:ext>
            </a:extLst>
          </p:cNvPr>
          <p:cNvSpPr>
            <a:spLocks noGrp="1"/>
          </p:cNvSpPr>
          <p:nvPr>
            <p:ph type="ctrTitle"/>
          </p:nvPr>
        </p:nvSpPr>
        <p:spPr>
          <a:xfrm>
            <a:off x="2026667" y="329817"/>
            <a:ext cx="7455613" cy="543560"/>
          </a:xfrm>
        </p:spPr>
        <p:txBody>
          <a:bodyPr/>
          <a:lstStyle/>
          <a:p>
            <a:pPr algn="l"/>
            <a:r>
              <a:rPr lang="en-US" sz="3000" b="0"/>
              <a:t>Raster data</a:t>
            </a:r>
          </a:p>
        </p:txBody>
      </p:sp>
      <p:pic>
        <p:nvPicPr>
          <p:cNvPr id="8" name="Picture 8" descr="A picture containing graphical user interface&#10;&#10;Description automatically generated">
            <a:extLst>
              <a:ext uri="{FF2B5EF4-FFF2-40B4-BE49-F238E27FC236}">
                <a16:creationId xmlns:a16="http://schemas.microsoft.com/office/drawing/2014/main" id="{3F7B342F-7C64-5FD5-F00E-3B28FDA1808B}"/>
              </a:ext>
            </a:extLst>
          </p:cNvPr>
          <p:cNvPicPr>
            <a:picLocks noChangeAspect="1"/>
          </p:cNvPicPr>
          <p:nvPr/>
        </p:nvPicPr>
        <p:blipFill>
          <a:blip r:embed="rId3"/>
          <a:stretch>
            <a:fillRect/>
          </a:stretch>
        </p:blipFill>
        <p:spPr>
          <a:xfrm>
            <a:off x="3803175" y="3768320"/>
            <a:ext cx="8054454" cy="2756047"/>
          </a:xfrm>
          <a:prstGeom prst="rect">
            <a:avLst/>
          </a:prstGeom>
        </p:spPr>
      </p:pic>
      <p:sp>
        <p:nvSpPr>
          <p:cNvPr id="10" name="TextBox 9">
            <a:extLst>
              <a:ext uri="{FF2B5EF4-FFF2-40B4-BE49-F238E27FC236}">
                <a16:creationId xmlns:a16="http://schemas.microsoft.com/office/drawing/2014/main" id="{9D835481-745C-B8BC-9B35-B5C3486434FF}"/>
              </a:ext>
            </a:extLst>
          </p:cNvPr>
          <p:cNvSpPr txBox="1"/>
          <p:nvPr/>
        </p:nvSpPr>
        <p:spPr>
          <a:xfrm>
            <a:off x="6714380" y="833364"/>
            <a:ext cx="49950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3600">
                <a:ea typeface="+mn-lt"/>
                <a:cs typeface="+mn-lt"/>
              </a:rPr>
              <a:t>Raster: pixelated data</a:t>
            </a:r>
            <a:endParaRPr lang="en-US">
              <a:ea typeface="+mn-lt"/>
              <a:cs typeface="+mn-lt"/>
            </a:endParaRPr>
          </a:p>
          <a:p>
            <a:pPr marL="342900" indent="-342900">
              <a:buFont typeface="Arial"/>
              <a:buChar char="•"/>
            </a:pPr>
            <a:r>
              <a:rPr lang="en-US" sz="3600">
                <a:ea typeface="+mn-lt"/>
                <a:cs typeface="+mn-lt"/>
              </a:rPr>
              <a:t>Geospatial attributes:</a:t>
            </a:r>
          </a:p>
          <a:p>
            <a:pPr marL="800100" lvl="1" indent="-342900">
              <a:buFont typeface="Arial"/>
              <a:buChar char="•"/>
            </a:pPr>
            <a:r>
              <a:rPr lang="en-US" sz="3600">
                <a:ea typeface="+mn-lt"/>
                <a:cs typeface="+mn-lt"/>
              </a:rPr>
              <a:t>Extent</a:t>
            </a:r>
          </a:p>
          <a:p>
            <a:pPr marL="800100" lvl="1" indent="-342900">
              <a:buFont typeface="Arial"/>
              <a:buChar char="•"/>
            </a:pPr>
            <a:r>
              <a:rPr lang="en-US" sz="3600">
                <a:ea typeface="+mn-lt"/>
                <a:cs typeface="+mn-lt"/>
              </a:rPr>
              <a:t>Resolution</a:t>
            </a:r>
          </a:p>
        </p:txBody>
      </p:sp>
    </p:spTree>
    <p:extLst>
      <p:ext uri="{BB962C8B-B14F-4D97-AF65-F5344CB8AC3E}">
        <p14:creationId xmlns:p14="http://schemas.microsoft.com/office/powerpoint/2010/main" val="42529610"/>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7" ma:contentTypeDescription="Create a new document." ma:contentTypeScope="" ma:versionID="1be0513f33b8b56d41f3672e10798c94">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07e2b3c831e4ab52d79688af249289cb"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documentManagement>
</p:properties>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8D348DB4-ADC5-4F36-BA74-01758BB0B575}">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FF6FBF-B4F4-49AD-A88B-091F94ABFAFA}">
  <ds:schemaRefs>
    <ds:schemaRef ds:uri="375943d0-1737-420d-abae-750e225a1f6c"/>
    <ds:schemaRef ds:uri="408d898a-449d-48b7-91be-709785d3df3a"/>
    <ds:schemaRef ds:uri="dbccc4ca-e175-4642-95d3-c6632d06f78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Introduction to Geospatial Raster and Vector Data with Python</vt:lpstr>
      <vt:lpstr>PowerPoint Presentation</vt:lpstr>
      <vt:lpstr>PowerPoint Presentation</vt:lpstr>
      <vt:lpstr>PowerPoint Presentation</vt:lpstr>
      <vt:lpstr>Schedule - Day 1</vt:lpstr>
      <vt:lpstr>Schedule - Day 2</vt:lpstr>
      <vt:lpstr>tinyurl.com/2023-03-30-geospatial-python </vt:lpstr>
      <vt:lpstr>Just a bit of background intro...</vt:lpstr>
      <vt:lpstr>Raster data</vt:lpstr>
      <vt:lpstr>Vector data</vt:lpstr>
      <vt:lpstr>But wait ...  the Earth is not flat ...</vt:lpstr>
      <vt:lpstr>Coordinate Reference System (CRS)</vt:lpstr>
      <vt:lpstr>Coordinate Reference System (CRS)</vt:lpstr>
      <vt:lpstr>Manipulate CRS info</vt:lpstr>
      <vt:lpstr>The Geospatial Landscape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revision>26</cp:revision>
  <dcterms:created xsi:type="dcterms:W3CDTF">2021-07-14T12:30:17Z</dcterms:created>
  <dcterms:modified xsi:type="dcterms:W3CDTF">2023-03-30T06:52:20Z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